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1003" y="-10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s-ES_tradnl"/>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_tradnl"/>
          </a:p>
        </p:txBody>
      </p:sp>
      <p:sp>
        <p:nvSpPr>
          <p:cNvPr id="4" name="Date Placeholder 3"/>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427260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129805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s-ES_tradnl"/>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275790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_trad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262440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s-ES_tradnl"/>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251326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_tradnl"/>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3082553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s-ES_tradnl"/>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71537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_tradnl"/>
          </a:p>
        </p:txBody>
      </p:sp>
      <p:sp>
        <p:nvSpPr>
          <p:cNvPr id="3" name="Date Placeholder 2"/>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381021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221683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s-ES_tradnl"/>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247275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s-ES_tradnl"/>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D33630-4D15-9F4A-B43D-9543FD15D66C}" type="datetimeFigureOut">
              <a:rPr lang="en-US" smtClean="0"/>
              <a:t>7/24/2022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287436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7D33630-4D15-9F4A-B43D-9543FD15D66C}" type="datetimeFigureOut">
              <a:rPr lang="en-US" smtClean="0"/>
              <a:t>7/24/2022</a:t>
            </a:fld>
            <a:endParaRPr lang="es-ES_tradnl"/>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24D360B-6B26-8D48-9DE4-AAFF246B6CA3}" type="slidenum">
              <a:rPr lang="es-ES_tradnl" smtClean="0"/>
              <a:t>‹#›</a:t>
            </a:fld>
            <a:endParaRPr lang="es-ES_tradnl"/>
          </a:p>
        </p:txBody>
      </p:sp>
    </p:spTree>
    <p:extLst>
      <p:ext uri="{BB962C8B-B14F-4D97-AF65-F5344CB8AC3E}">
        <p14:creationId xmlns:p14="http://schemas.microsoft.com/office/powerpoint/2010/main" val="3034477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Newsletter Teache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593"/>
            <a:ext cx="6858000" cy="9144000"/>
          </a:xfrm>
          <a:prstGeom prst="rect">
            <a:avLst/>
          </a:prstGeom>
        </p:spPr>
      </p:pic>
      <p:sp>
        <p:nvSpPr>
          <p:cNvPr id="6" name="TextBox 5"/>
          <p:cNvSpPr txBox="1"/>
          <p:nvPr/>
        </p:nvSpPr>
        <p:spPr>
          <a:xfrm>
            <a:off x="2263214" y="293566"/>
            <a:ext cx="4491820" cy="646331"/>
          </a:xfrm>
          <a:prstGeom prst="rect">
            <a:avLst/>
          </a:prstGeom>
          <a:noFill/>
        </p:spPr>
        <p:txBody>
          <a:bodyPr wrap="square" rtlCol="0">
            <a:spAutoFit/>
          </a:bodyPr>
          <a:lstStyle/>
          <a:p>
            <a:r>
              <a:rPr lang="es-ES_tradnl" sz="3600" b="1" dirty="0">
                <a:latin typeface="Century Gothic"/>
                <a:cs typeface="Century Gothic"/>
              </a:rPr>
              <a:t>August 15th, 2022</a:t>
            </a:r>
          </a:p>
        </p:txBody>
      </p:sp>
      <p:sp>
        <p:nvSpPr>
          <p:cNvPr id="20" name="TextBox 19"/>
          <p:cNvSpPr txBox="1"/>
          <p:nvPr/>
        </p:nvSpPr>
        <p:spPr>
          <a:xfrm>
            <a:off x="3918782" y="6661378"/>
            <a:ext cx="2650581" cy="1585049"/>
          </a:xfrm>
          <a:prstGeom prst="rect">
            <a:avLst/>
          </a:prstGeom>
          <a:noFill/>
        </p:spPr>
        <p:txBody>
          <a:bodyPr wrap="square" rtlCol="0">
            <a:spAutoFit/>
          </a:bodyPr>
          <a:lstStyle/>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Monday</a:t>
            </a:r>
            <a:r>
              <a:rPr lang="en-US" sz="1100" kern="1400" dirty="0">
                <a:ln>
                  <a:noFill/>
                </a:ln>
                <a:solidFill>
                  <a:srgbClr val="000000"/>
                </a:solidFill>
                <a:effectLst/>
                <a:latin typeface="Comic Sans MS" panose="030F0702030302020204" pitchFamily="66" charset="0"/>
              </a:rPr>
              <a:t>-  Rules and Practicing</a:t>
            </a:r>
          </a:p>
          <a:p>
            <a:pPr marL="0" marR="0" indent="0" algn="l">
              <a:spcBef>
                <a:spcPts val="0"/>
              </a:spcBef>
              <a:spcAft>
                <a:spcPts val="360"/>
              </a:spcAft>
            </a:pPr>
            <a:r>
              <a:rPr lang="en-US" sz="1100" kern="1400" dirty="0">
                <a:ln>
                  <a:noFill/>
                </a:ln>
                <a:solidFill>
                  <a:srgbClr val="000000"/>
                </a:solidFill>
                <a:effectLst/>
                <a:latin typeface="Comic Sans MS" panose="030F0702030302020204" pitchFamily="66" charset="0"/>
              </a:rPr>
              <a:t>bikes, cars, swings, and slides.</a:t>
            </a:r>
          </a:p>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Tuesday</a:t>
            </a:r>
            <a:r>
              <a:rPr lang="en-US" sz="1100" kern="1400" dirty="0">
                <a:ln>
                  <a:noFill/>
                </a:ln>
                <a:solidFill>
                  <a:srgbClr val="000000"/>
                </a:solidFill>
                <a:effectLst/>
                <a:latin typeface="Comic Sans MS" panose="030F0702030302020204" pitchFamily="66" charset="0"/>
              </a:rPr>
              <a:t>-  Obstacle Course</a:t>
            </a:r>
          </a:p>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Wednesday</a:t>
            </a:r>
            <a:r>
              <a:rPr lang="en-US" sz="1100" kern="1400" dirty="0">
                <a:ln>
                  <a:noFill/>
                </a:ln>
                <a:solidFill>
                  <a:srgbClr val="000000"/>
                </a:solidFill>
                <a:effectLst/>
                <a:latin typeface="Comic Sans MS" panose="030F0702030302020204" pitchFamily="66" charset="0"/>
              </a:rPr>
              <a:t>-  Ball and Wand</a:t>
            </a:r>
          </a:p>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Thursday</a:t>
            </a:r>
            <a:r>
              <a:rPr lang="en-US" sz="1100" kern="1400" dirty="0">
                <a:ln>
                  <a:noFill/>
                </a:ln>
                <a:solidFill>
                  <a:srgbClr val="000000"/>
                </a:solidFill>
                <a:effectLst/>
                <a:latin typeface="Comic Sans MS" panose="030F0702030302020204" pitchFamily="66" charset="0"/>
              </a:rPr>
              <a:t>–  Steppingstones</a:t>
            </a:r>
          </a:p>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Friday</a:t>
            </a:r>
            <a:r>
              <a:rPr lang="en-US" sz="1100" kern="1400" dirty="0">
                <a:ln>
                  <a:noFill/>
                </a:ln>
                <a:solidFill>
                  <a:srgbClr val="000000"/>
                </a:solidFill>
                <a:effectLst/>
                <a:latin typeface="Comic Sans MS" panose="030F0702030302020204" pitchFamily="66" charset="0"/>
              </a:rPr>
              <a:t>-  Parachute</a:t>
            </a:r>
          </a:p>
          <a:p>
            <a:pPr marL="0" marR="0" indent="0" algn="l">
              <a:spcBef>
                <a:spcPts val="0"/>
              </a:spcBef>
              <a:spcAft>
                <a:spcPts val="360"/>
              </a:spcAft>
            </a:pPr>
            <a:r>
              <a:rPr lang="en-US" sz="1100" kern="1400" dirty="0">
                <a:ln>
                  <a:noFill/>
                </a:ln>
                <a:solidFill>
                  <a:srgbClr val="000000"/>
                </a:solidFill>
                <a:effectLst/>
                <a:latin typeface="Comic Sans MS" panose="030F0702030302020204" pitchFamily="66" charset="0"/>
              </a:rPr>
              <a:t> </a:t>
            </a:r>
          </a:p>
        </p:txBody>
      </p:sp>
      <p:sp>
        <p:nvSpPr>
          <p:cNvPr id="24" name="TextBox 23"/>
          <p:cNvSpPr txBox="1"/>
          <p:nvPr/>
        </p:nvSpPr>
        <p:spPr>
          <a:xfrm>
            <a:off x="493867" y="1227788"/>
            <a:ext cx="2749579" cy="400110"/>
          </a:xfrm>
          <a:prstGeom prst="rect">
            <a:avLst/>
          </a:prstGeom>
          <a:noFill/>
        </p:spPr>
        <p:txBody>
          <a:bodyPr wrap="square" rtlCol="0">
            <a:spAutoFit/>
          </a:bodyPr>
          <a:lstStyle/>
          <a:p>
            <a:pPr algn="ctr"/>
            <a:r>
              <a:rPr lang="es-ES_tradnl" sz="2000" b="1" dirty="0" err="1">
                <a:latin typeface="Century Gothic"/>
                <a:cs typeface="Century Gothic"/>
              </a:rPr>
              <a:t>Reminders</a:t>
            </a:r>
            <a:endParaRPr lang="es-ES_tradnl" sz="2000" b="1" dirty="0">
              <a:latin typeface="Century Gothic"/>
              <a:cs typeface="Century Gothic"/>
            </a:endParaRPr>
          </a:p>
        </p:txBody>
      </p:sp>
      <p:sp>
        <p:nvSpPr>
          <p:cNvPr id="25" name="TextBox 24"/>
          <p:cNvSpPr txBox="1"/>
          <p:nvPr/>
        </p:nvSpPr>
        <p:spPr>
          <a:xfrm>
            <a:off x="3823259" y="1236376"/>
            <a:ext cx="2749579" cy="400110"/>
          </a:xfrm>
          <a:prstGeom prst="rect">
            <a:avLst/>
          </a:prstGeom>
          <a:noFill/>
        </p:spPr>
        <p:txBody>
          <a:bodyPr wrap="square" rtlCol="0">
            <a:spAutoFit/>
          </a:bodyPr>
          <a:lstStyle/>
          <a:p>
            <a:pPr algn="ctr"/>
            <a:r>
              <a:rPr lang="es-ES_tradnl" sz="2000" b="1" dirty="0" err="1">
                <a:latin typeface="Century Gothic"/>
                <a:cs typeface="Century Gothic"/>
              </a:rPr>
              <a:t>Language</a:t>
            </a:r>
            <a:endParaRPr lang="es-ES_tradnl" sz="2000" b="1" dirty="0">
              <a:latin typeface="Century Gothic"/>
              <a:cs typeface="Century Gothic"/>
            </a:endParaRPr>
          </a:p>
        </p:txBody>
      </p:sp>
      <p:sp>
        <p:nvSpPr>
          <p:cNvPr id="26" name="TextBox 25"/>
          <p:cNvSpPr txBox="1"/>
          <p:nvPr/>
        </p:nvSpPr>
        <p:spPr>
          <a:xfrm>
            <a:off x="422531" y="4075904"/>
            <a:ext cx="2749579" cy="400110"/>
          </a:xfrm>
          <a:prstGeom prst="rect">
            <a:avLst/>
          </a:prstGeom>
          <a:noFill/>
        </p:spPr>
        <p:txBody>
          <a:bodyPr wrap="square" rtlCol="0">
            <a:spAutoFit/>
          </a:bodyPr>
          <a:lstStyle/>
          <a:p>
            <a:pPr algn="ctr"/>
            <a:r>
              <a:rPr lang="es-ES_tradnl" sz="2000" b="1" dirty="0">
                <a:latin typeface="Century Gothic"/>
                <a:cs typeface="Century Gothic"/>
              </a:rPr>
              <a:t>Concept</a:t>
            </a:r>
          </a:p>
        </p:txBody>
      </p:sp>
      <p:sp>
        <p:nvSpPr>
          <p:cNvPr id="27" name="TextBox 26"/>
          <p:cNvSpPr txBox="1"/>
          <p:nvPr/>
        </p:nvSpPr>
        <p:spPr>
          <a:xfrm>
            <a:off x="3832097" y="6238062"/>
            <a:ext cx="2749579" cy="400110"/>
          </a:xfrm>
          <a:prstGeom prst="rect">
            <a:avLst/>
          </a:prstGeom>
          <a:noFill/>
        </p:spPr>
        <p:txBody>
          <a:bodyPr wrap="square" rtlCol="0">
            <a:spAutoFit/>
          </a:bodyPr>
          <a:lstStyle/>
          <a:p>
            <a:pPr algn="ctr"/>
            <a:r>
              <a:rPr lang="es-ES_tradnl" sz="2000" b="1" dirty="0">
                <a:latin typeface="Century Gothic"/>
                <a:cs typeface="Century Gothic"/>
              </a:rPr>
              <a:t>Gross Motor</a:t>
            </a:r>
          </a:p>
        </p:txBody>
      </p:sp>
      <p:sp>
        <p:nvSpPr>
          <p:cNvPr id="28" name="TextBox 27"/>
          <p:cNvSpPr txBox="1"/>
          <p:nvPr/>
        </p:nvSpPr>
        <p:spPr>
          <a:xfrm>
            <a:off x="3889132" y="4046825"/>
            <a:ext cx="2749579" cy="400110"/>
          </a:xfrm>
          <a:prstGeom prst="rect">
            <a:avLst/>
          </a:prstGeom>
          <a:noFill/>
        </p:spPr>
        <p:txBody>
          <a:bodyPr wrap="square" rtlCol="0">
            <a:spAutoFit/>
          </a:bodyPr>
          <a:lstStyle/>
          <a:p>
            <a:pPr algn="ctr"/>
            <a:r>
              <a:rPr lang="es-ES_tradnl" sz="2000" b="1" dirty="0" err="1">
                <a:latin typeface="Century Gothic"/>
                <a:cs typeface="Century Gothic"/>
              </a:rPr>
              <a:t>Craft</a:t>
            </a:r>
            <a:r>
              <a:rPr lang="es-ES_tradnl" sz="2000" b="1" dirty="0">
                <a:latin typeface="Century Gothic"/>
                <a:cs typeface="Century Gothic"/>
              </a:rPr>
              <a:t>/</a:t>
            </a:r>
            <a:r>
              <a:rPr lang="es-ES_tradnl" sz="2000" b="1" dirty="0" err="1">
                <a:latin typeface="Century Gothic"/>
                <a:cs typeface="Century Gothic"/>
              </a:rPr>
              <a:t>Writing</a:t>
            </a:r>
            <a:endParaRPr lang="es-ES_tradnl" sz="2000" b="1" dirty="0">
              <a:latin typeface="Century Gothic"/>
              <a:cs typeface="Century Gothic"/>
            </a:endParaRPr>
          </a:p>
        </p:txBody>
      </p:sp>
      <p:sp>
        <p:nvSpPr>
          <p:cNvPr id="31" name="TextBox 30"/>
          <p:cNvSpPr txBox="1"/>
          <p:nvPr/>
        </p:nvSpPr>
        <p:spPr>
          <a:xfrm>
            <a:off x="493867" y="4435528"/>
            <a:ext cx="2758241" cy="3021340"/>
          </a:xfrm>
          <a:prstGeom prst="rect">
            <a:avLst/>
          </a:prstGeom>
          <a:noFill/>
        </p:spPr>
        <p:txBody>
          <a:bodyPr wrap="square" rtlCol="0">
            <a:spAutoFit/>
          </a:bodyPr>
          <a:lstStyle/>
          <a:p>
            <a:pPr marL="0" marR="0" indent="0" algn="l">
              <a:spcBef>
                <a:spcPts val="0"/>
              </a:spcBef>
              <a:spcAft>
                <a:spcPts val="360"/>
              </a:spcAft>
              <a:tabLst>
                <a:tab pos="27432" algn="l"/>
              </a:tabLst>
            </a:pPr>
            <a:r>
              <a:rPr lang="en-US" sz="1100" kern="1400" dirty="0">
                <a:ln>
                  <a:noFill/>
                </a:ln>
                <a:solidFill>
                  <a:srgbClr val="000000"/>
                </a:solidFill>
                <a:effectLst/>
                <a:latin typeface="Comic Sans MS" panose="030F0702030302020204" pitchFamily="66" charset="0"/>
              </a:rPr>
              <a:t>In Concept class we will introduce the “</a:t>
            </a:r>
            <a:r>
              <a:rPr lang="en-US" sz="1100" i="1" kern="1400" dirty="0">
                <a:ln>
                  <a:noFill/>
                </a:ln>
                <a:solidFill>
                  <a:srgbClr val="000000"/>
                </a:solidFill>
                <a:effectLst/>
                <a:latin typeface="Comic Sans MS" panose="030F0702030302020204" pitchFamily="66" charset="0"/>
              </a:rPr>
              <a:t>Welcome to Concept Song,” </a:t>
            </a:r>
            <a:r>
              <a:rPr lang="en-US" sz="1100" kern="1400" dirty="0">
                <a:ln>
                  <a:noFill/>
                </a:ln>
                <a:solidFill>
                  <a:srgbClr val="000000"/>
                </a:solidFill>
                <a:effectLst/>
                <a:latin typeface="Comic Sans MS" panose="030F0702030302020204" pitchFamily="66" charset="0"/>
              </a:rPr>
              <a:t>the “</a:t>
            </a:r>
            <a:r>
              <a:rPr lang="en-US" sz="1100" i="1" kern="1400" dirty="0">
                <a:ln>
                  <a:noFill/>
                </a:ln>
                <a:solidFill>
                  <a:srgbClr val="000000"/>
                </a:solidFill>
                <a:effectLst/>
                <a:latin typeface="Comic Sans MS" panose="030F0702030302020204" pitchFamily="66" charset="0"/>
              </a:rPr>
              <a:t>Day’s of the Week Song</a:t>
            </a:r>
            <a:r>
              <a:rPr lang="en-US" sz="1100" kern="1400" dirty="0">
                <a:ln>
                  <a:noFill/>
                </a:ln>
                <a:solidFill>
                  <a:srgbClr val="000000"/>
                </a:solidFill>
                <a:effectLst/>
                <a:latin typeface="Comic Sans MS" panose="030F0702030302020204" pitchFamily="66" charset="0"/>
              </a:rPr>
              <a:t>,” and the </a:t>
            </a:r>
            <a:r>
              <a:rPr lang="en-US" sz="1100" i="1" kern="1400" dirty="0">
                <a:ln>
                  <a:noFill/>
                </a:ln>
                <a:solidFill>
                  <a:srgbClr val="000000"/>
                </a:solidFill>
                <a:effectLst/>
                <a:latin typeface="Comic Sans MS" panose="030F0702030302020204" pitchFamily="66" charset="0"/>
              </a:rPr>
              <a:t>Bell </a:t>
            </a:r>
            <a:r>
              <a:rPr lang="en-US" sz="1100" kern="1400" dirty="0">
                <a:ln>
                  <a:noFill/>
                </a:ln>
                <a:solidFill>
                  <a:srgbClr val="000000"/>
                </a:solidFill>
                <a:effectLst/>
                <a:latin typeface="Comic Sans MS" panose="030F0702030302020204" pitchFamily="66" charset="0"/>
              </a:rPr>
              <a:t>will be introduced</a:t>
            </a:r>
            <a:r>
              <a:rPr lang="en-US" sz="1100" i="1" kern="1400" dirty="0">
                <a:ln>
                  <a:noFill/>
                </a:ln>
                <a:solidFill>
                  <a:srgbClr val="000000"/>
                </a:solidFill>
                <a:effectLst/>
                <a:latin typeface="Comic Sans MS" panose="030F0702030302020204" pitchFamily="66" charset="0"/>
              </a:rPr>
              <a:t>.  </a:t>
            </a:r>
            <a:r>
              <a:rPr lang="en-US" sz="1100" kern="1400" dirty="0">
                <a:ln>
                  <a:noFill/>
                </a:ln>
                <a:solidFill>
                  <a:srgbClr val="000000"/>
                </a:solidFill>
                <a:effectLst/>
                <a:latin typeface="Comic Sans MS" panose="030F0702030302020204" pitchFamily="66" charset="0"/>
              </a:rPr>
              <a:t>Each week we will be discussing the </a:t>
            </a:r>
            <a:r>
              <a:rPr lang="en-US" sz="1100" i="1" kern="1400" dirty="0">
                <a:ln>
                  <a:noFill/>
                </a:ln>
                <a:solidFill>
                  <a:srgbClr val="000000"/>
                </a:solidFill>
                <a:effectLst/>
                <a:latin typeface="Comic Sans MS" panose="030F0702030302020204" pitchFamily="66" charset="0"/>
              </a:rPr>
              <a:t>Weather Chart </a:t>
            </a:r>
            <a:r>
              <a:rPr lang="en-US" sz="1100" kern="1400" dirty="0">
                <a:ln>
                  <a:noFill/>
                </a:ln>
                <a:solidFill>
                  <a:srgbClr val="000000"/>
                </a:solidFill>
                <a:effectLst/>
                <a:latin typeface="Comic Sans MS" panose="030F0702030302020204" pitchFamily="66" charset="0"/>
              </a:rPr>
              <a:t>and </a:t>
            </a:r>
            <a:r>
              <a:rPr lang="en-US" sz="1100" i="1" kern="1400" dirty="0">
                <a:ln>
                  <a:noFill/>
                </a:ln>
                <a:solidFill>
                  <a:srgbClr val="000000"/>
                </a:solidFill>
                <a:effectLst/>
                <a:latin typeface="Comic Sans MS" panose="030F0702030302020204" pitchFamily="66" charset="0"/>
              </a:rPr>
              <a:t>Weather Sensory Bottles </a:t>
            </a:r>
            <a:r>
              <a:rPr lang="en-US" sz="1100" kern="1400" dirty="0">
                <a:ln>
                  <a:noFill/>
                </a:ln>
                <a:solidFill>
                  <a:srgbClr val="000000"/>
                </a:solidFill>
                <a:effectLst/>
                <a:latin typeface="Comic Sans MS" panose="030F0702030302020204" pitchFamily="66" charset="0"/>
              </a:rPr>
              <a:t>will be explained.  </a:t>
            </a:r>
            <a:r>
              <a:rPr lang="en-US" sz="1100" i="1" kern="1400" dirty="0">
                <a:ln>
                  <a:noFill/>
                </a:ln>
                <a:solidFill>
                  <a:srgbClr val="000000"/>
                </a:solidFill>
                <a:effectLst/>
                <a:latin typeface="Comic Sans MS" panose="030F0702030302020204" pitchFamily="66" charset="0"/>
              </a:rPr>
              <a:t>Concept Bin </a:t>
            </a:r>
            <a:r>
              <a:rPr lang="en-US" sz="1100" kern="1400" dirty="0">
                <a:ln>
                  <a:noFill/>
                </a:ln>
                <a:solidFill>
                  <a:srgbClr val="000000"/>
                </a:solidFill>
                <a:effectLst/>
                <a:latin typeface="Comic Sans MS" panose="030F0702030302020204" pitchFamily="66" charset="0"/>
              </a:rPr>
              <a:t>“Job’s” will also be explained.  Each job will be introduced and shown how it is </a:t>
            </a:r>
            <a:r>
              <a:rPr lang="en-US" sz="1100" i="1" kern="1400" dirty="0">
                <a:ln>
                  <a:noFill/>
                </a:ln>
                <a:solidFill>
                  <a:srgbClr val="000000"/>
                </a:solidFill>
                <a:effectLst/>
                <a:latin typeface="Comic Sans MS" panose="030F0702030302020204" pitchFamily="66" charset="0"/>
              </a:rPr>
              <a:t>worked, </a:t>
            </a:r>
            <a:r>
              <a:rPr lang="en-US" sz="1100" kern="1400" dirty="0">
                <a:ln>
                  <a:noFill/>
                </a:ln>
                <a:solidFill>
                  <a:srgbClr val="000000"/>
                </a:solidFill>
                <a:effectLst/>
                <a:latin typeface="Comic Sans MS" panose="030F0702030302020204" pitchFamily="66" charset="0"/>
              </a:rPr>
              <a:t>including what to do with the  bin after that </a:t>
            </a:r>
            <a:r>
              <a:rPr lang="en-US" sz="1100" i="1" kern="1400" dirty="0">
                <a:ln>
                  <a:noFill/>
                </a:ln>
                <a:solidFill>
                  <a:srgbClr val="000000"/>
                </a:solidFill>
                <a:effectLst/>
                <a:latin typeface="Comic Sans MS" panose="030F0702030302020204" pitchFamily="66" charset="0"/>
              </a:rPr>
              <a:t>job</a:t>
            </a:r>
            <a:r>
              <a:rPr lang="en-US" sz="1100" kern="1400" dirty="0">
                <a:ln>
                  <a:noFill/>
                </a:ln>
                <a:solidFill>
                  <a:srgbClr val="000000"/>
                </a:solidFill>
                <a:effectLst/>
                <a:latin typeface="Comic Sans MS" panose="030F0702030302020204" pitchFamily="66" charset="0"/>
              </a:rPr>
              <a:t> is complete.  The Puzzle shelf will be shown, and  the Garden Center will be introduced and explored. This week the students will take their first trip to the </a:t>
            </a:r>
            <a:r>
              <a:rPr lang="en-US" sz="1100" b="1" kern="1400" dirty="0">
                <a:ln>
                  <a:noFill/>
                </a:ln>
                <a:solidFill>
                  <a:srgbClr val="000000"/>
                </a:solidFill>
                <a:effectLst/>
                <a:latin typeface="Comic Sans MS" panose="030F0702030302020204" pitchFamily="66" charset="0"/>
              </a:rPr>
              <a:t>Discovery Zone </a:t>
            </a:r>
            <a:r>
              <a:rPr lang="en-US" sz="1100" kern="1400" dirty="0">
                <a:ln>
                  <a:noFill/>
                </a:ln>
                <a:solidFill>
                  <a:srgbClr val="000000"/>
                </a:solidFill>
                <a:effectLst/>
                <a:latin typeface="Comic Sans MS" panose="030F0702030302020204" pitchFamily="66" charset="0"/>
              </a:rPr>
              <a:t>to discover what’s on the science shelf.  </a:t>
            </a:r>
          </a:p>
          <a:p>
            <a:pPr marL="0" marR="0" indent="0" algn="l">
              <a:spcBef>
                <a:spcPts val="0"/>
              </a:spcBef>
              <a:spcAft>
                <a:spcPts val="360"/>
              </a:spcAft>
            </a:pPr>
            <a:r>
              <a:rPr lang="en-US" sz="1100" kern="1400" dirty="0">
                <a:ln>
                  <a:noFill/>
                </a:ln>
                <a:solidFill>
                  <a:srgbClr val="000000"/>
                </a:solidFill>
                <a:effectLst/>
                <a:latin typeface="Comic Sans MS" panose="030F0702030302020204" pitchFamily="66" charset="0"/>
              </a:rPr>
              <a:t> </a:t>
            </a:r>
          </a:p>
        </p:txBody>
      </p:sp>
      <p:sp>
        <p:nvSpPr>
          <p:cNvPr id="32" name="TextBox 31"/>
          <p:cNvSpPr txBox="1"/>
          <p:nvPr/>
        </p:nvSpPr>
        <p:spPr>
          <a:xfrm>
            <a:off x="3874060" y="4390574"/>
            <a:ext cx="2665654" cy="2139047"/>
          </a:xfrm>
          <a:prstGeom prst="rect">
            <a:avLst/>
          </a:prstGeom>
          <a:noFill/>
        </p:spPr>
        <p:txBody>
          <a:bodyPr wrap="square" rtlCol="0">
            <a:spAutoFit/>
          </a:bodyPr>
          <a:lstStyle/>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Monday</a:t>
            </a:r>
            <a:r>
              <a:rPr lang="en-US" sz="1100" kern="1400" dirty="0">
                <a:ln>
                  <a:noFill/>
                </a:ln>
                <a:solidFill>
                  <a:srgbClr val="000000"/>
                </a:solidFill>
                <a:effectLst/>
                <a:latin typeface="Comic Sans MS" panose="030F0702030302020204" pitchFamily="66" charset="0"/>
              </a:rPr>
              <a:t>– Color the Bell Craft</a:t>
            </a:r>
          </a:p>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Tuesday</a:t>
            </a:r>
            <a:r>
              <a:rPr lang="en-US" sz="1100" kern="1400" dirty="0">
                <a:ln>
                  <a:noFill/>
                </a:ln>
                <a:solidFill>
                  <a:srgbClr val="000000"/>
                </a:solidFill>
                <a:effectLst/>
                <a:latin typeface="Comic Sans MS" panose="030F0702030302020204" pitchFamily="66" charset="0"/>
              </a:rPr>
              <a:t>-  Draw your Family </a:t>
            </a:r>
          </a:p>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Wednesday</a:t>
            </a:r>
            <a:r>
              <a:rPr lang="en-US" sz="1100" kern="1400" dirty="0">
                <a:ln>
                  <a:noFill/>
                </a:ln>
                <a:solidFill>
                  <a:srgbClr val="000000"/>
                </a:solidFill>
                <a:effectLst/>
                <a:latin typeface="Comic Sans MS" panose="030F0702030302020204" pitchFamily="66" charset="0"/>
              </a:rPr>
              <a:t>-  Red/Blue contrast painting</a:t>
            </a:r>
          </a:p>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Thursday</a:t>
            </a:r>
            <a:r>
              <a:rPr lang="en-US" sz="1100" kern="1400" dirty="0">
                <a:ln>
                  <a:noFill/>
                </a:ln>
                <a:solidFill>
                  <a:srgbClr val="000000"/>
                </a:solidFill>
                <a:effectLst/>
                <a:latin typeface="Comic Sans MS" panose="030F0702030302020204" pitchFamily="66" charset="0"/>
              </a:rPr>
              <a:t>– Getting acquainted dictation</a:t>
            </a:r>
          </a:p>
          <a:p>
            <a:pPr marL="0" marR="0" indent="0" algn="l">
              <a:spcBef>
                <a:spcPts val="0"/>
              </a:spcBef>
              <a:spcAft>
                <a:spcPts val="360"/>
              </a:spcAft>
            </a:pPr>
            <a:r>
              <a:rPr lang="en-US" sz="1100" b="1" i="1" u="sng" kern="1400" dirty="0">
                <a:ln>
                  <a:noFill/>
                </a:ln>
                <a:solidFill>
                  <a:srgbClr val="000000"/>
                </a:solidFill>
                <a:effectLst/>
                <a:latin typeface="Comic Sans MS" panose="030F0702030302020204" pitchFamily="66" charset="0"/>
              </a:rPr>
              <a:t>Friday</a:t>
            </a:r>
            <a:r>
              <a:rPr lang="en-US" sz="1100" kern="1400" dirty="0">
                <a:ln>
                  <a:noFill/>
                </a:ln>
                <a:solidFill>
                  <a:srgbClr val="000000"/>
                </a:solidFill>
                <a:effectLst/>
                <a:latin typeface="Comic Sans MS" panose="030F0702030302020204" pitchFamily="66" charset="0"/>
              </a:rPr>
              <a:t>-  Free Choice Art Friday</a:t>
            </a:r>
          </a:p>
          <a:p>
            <a:pPr marL="0" marR="0" indent="0" algn="l">
              <a:spcBef>
                <a:spcPts val="0"/>
              </a:spcBef>
              <a:spcAft>
                <a:spcPts val="360"/>
              </a:spcAft>
            </a:pPr>
            <a:r>
              <a:rPr lang="en-US" sz="1800" b="1" i="1" u="sng" kern="1400" dirty="0">
                <a:ln>
                  <a:noFill/>
                </a:ln>
                <a:solidFill>
                  <a:srgbClr val="000000"/>
                </a:solidFill>
                <a:effectLst/>
                <a:latin typeface="Comic Sans MS" panose="030F0702030302020204" pitchFamily="66" charset="0"/>
              </a:rPr>
              <a:t> </a:t>
            </a:r>
            <a:endParaRPr lang="en-US" sz="1800" kern="1400" dirty="0">
              <a:ln>
                <a:noFill/>
              </a:ln>
              <a:solidFill>
                <a:srgbClr val="000000"/>
              </a:solidFill>
              <a:effectLst/>
              <a:latin typeface="Comic Sans MS" panose="030F0702030302020204" pitchFamily="66" charset="0"/>
            </a:endParaRPr>
          </a:p>
          <a:p>
            <a:pPr marL="0" marR="0" indent="0" algn="l">
              <a:spcBef>
                <a:spcPts val="0"/>
              </a:spcBef>
              <a:spcAft>
                <a:spcPts val="360"/>
              </a:spcAft>
            </a:pPr>
            <a:r>
              <a:rPr lang="en-US" sz="1800" kern="1400" dirty="0">
                <a:ln>
                  <a:noFill/>
                </a:ln>
                <a:solidFill>
                  <a:srgbClr val="000000"/>
                </a:solidFill>
                <a:effectLst/>
                <a:latin typeface="Comic Sans MS" panose="030F0702030302020204" pitchFamily="66" charset="0"/>
              </a:rPr>
              <a:t> </a:t>
            </a:r>
          </a:p>
        </p:txBody>
      </p:sp>
      <p:sp>
        <p:nvSpPr>
          <p:cNvPr id="33" name="TextBox 32"/>
          <p:cNvSpPr txBox="1"/>
          <p:nvPr/>
        </p:nvSpPr>
        <p:spPr>
          <a:xfrm>
            <a:off x="592865" y="8486111"/>
            <a:ext cx="4861109" cy="697627"/>
          </a:xfrm>
          <a:prstGeom prst="rect">
            <a:avLst/>
          </a:prstGeom>
          <a:noFill/>
        </p:spPr>
        <p:txBody>
          <a:bodyPr wrap="square" rtlCol="0">
            <a:spAutoFit/>
          </a:bodyPr>
          <a:lstStyle/>
          <a:p>
            <a:pPr marL="0" marR="0" indent="0" algn="l">
              <a:spcBef>
                <a:spcPts val="0"/>
              </a:spcBef>
              <a:spcAft>
                <a:spcPts val="360"/>
              </a:spcAft>
              <a:tabLst>
                <a:tab pos="27432" algn="l"/>
              </a:tabLst>
            </a:pPr>
            <a:r>
              <a:rPr lang="en-US" sz="900" kern="1400" dirty="0">
                <a:ln>
                  <a:noFill/>
                </a:ln>
                <a:solidFill>
                  <a:srgbClr val="806600"/>
                </a:solidFill>
                <a:effectLst/>
                <a:latin typeface="Comic Sans MS" panose="030F0702030302020204" pitchFamily="66" charset="0"/>
              </a:rPr>
              <a:t>Oh the places you will go, Are you my Mother?, Do Pirates go to school, Five Little Pirates,5 Little Monkeys, Clifford ABC’S, Counting bears, Hungry Caterpillar, free choice books </a:t>
            </a:r>
            <a:endParaRPr lang="en-US" sz="900" kern="1400" dirty="0">
              <a:ln>
                <a:noFill/>
              </a:ln>
              <a:solidFill>
                <a:srgbClr val="000000"/>
              </a:solidFill>
              <a:effectLst/>
              <a:latin typeface="Comic Sans MS" panose="030F0702030302020204" pitchFamily="66" charset="0"/>
            </a:endParaRPr>
          </a:p>
          <a:p>
            <a:pPr marL="0" marR="0" indent="0" algn="l">
              <a:spcBef>
                <a:spcPts val="0"/>
              </a:spcBef>
              <a:spcAft>
                <a:spcPts val="360"/>
              </a:spcAft>
            </a:pPr>
            <a:r>
              <a:rPr lang="en-US" sz="900" kern="1400" dirty="0">
                <a:ln>
                  <a:noFill/>
                </a:ln>
                <a:solidFill>
                  <a:srgbClr val="000000"/>
                </a:solidFill>
                <a:effectLst/>
                <a:latin typeface="Comic Sans MS" panose="030F0702030302020204" pitchFamily="66" charset="0"/>
              </a:rPr>
              <a:t> </a:t>
            </a:r>
          </a:p>
        </p:txBody>
      </p:sp>
      <p:sp>
        <p:nvSpPr>
          <p:cNvPr id="34" name="TextBox 33"/>
          <p:cNvSpPr txBox="1"/>
          <p:nvPr/>
        </p:nvSpPr>
        <p:spPr>
          <a:xfrm>
            <a:off x="601527" y="8111765"/>
            <a:ext cx="1542233" cy="369332"/>
          </a:xfrm>
          <a:prstGeom prst="rect">
            <a:avLst/>
          </a:prstGeom>
          <a:noFill/>
        </p:spPr>
        <p:txBody>
          <a:bodyPr wrap="square" rtlCol="0">
            <a:spAutoFit/>
          </a:bodyPr>
          <a:lstStyle/>
          <a:p>
            <a:pPr algn="ctr"/>
            <a:r>
              <a:rPr lang="es-ES_tradnl" b="1" dirty="0" err="1">
                <a:latin typeface="Century Gothic"/>
                <a:cs typeface="Century Gothic"/>
              </a:rPr>
              <a:t>Books</a:t>
            </a:r>
            <a:endParaRPr lang="es-ES_tradnl" b="1" dirty="0">
              <a:latin typeface="Century Gothic"/>
              <a:cs typeface="Century Gothic"/>
            </a:endParaRPr>
          </a:p>
        </p:txBody>
      </p:sp>
      <p:sp>
        <p:nvSpPr>
          <p:cNvPr id="35" name="TextBox 34"/>
          <p:cNvSpPr txBox="1"/>
          <p:nvPr/>
        </p:nvSpPr>
        <p:spPr>
          <a:xfrm>
            <a:off x="592865" y="1627898"/>
            <a:ext cx="2650581" cy="2298065"/>
          </a:xfrm>
          <a:prstGeom prst="rect">
            <a:avLst/>
          </a:prstGeom>
          <a:noFill/>
        </p:spPr>
        <p:txBody>
          <a:bodyPr wrap="square" rtlCol="0">
            <a:spAutoFit/>
          </a:bodyPr>
          <a:lstStyle/>
          <a:p>
            <a:pPr marL="0" marR="0" indent="0" algn="l">
              <a:spcBef>
                <a:spcPts val="0"/>
              </a:spcBef>
              <a:spcAft>
                <a:spcPts val="360"/>
              </a:spcAft>
            </a:pPr>
            <a:r>
              <a:rPr lang="en-US" sz="1400" b="1" kern="1400" dirty="0">
                <a:ln>
                  <a:noFill/>
                </a:ln>
                <a:solidFill>
                  <a:srgbClr val="000000"/>
                </a:solidFill>
                <a:effectLst/>
                <a:latin typeface="Comic Sans MS" panose="030F0702030302020204" pitchFamily="66" charset="0"/>
              </a:rPr>
              <a:t>Please remember to wash your child’s hands when you enter the building to help eliminate the spread of germs. Thank you! </a:t>
            </a:r>
          </a:p>
          <a:p>
            <a:pPr marL="0" marR="0" indent="0" algn="l">
              <a:spcBef>
                <a:spcPts val="0"/>
              </a:spcBef>
              <a:spcAft>
                <a:spcPts val="360"/>
              </a:spcAft>
            </a:pPr>
            <a:endParaRPr lang="en-US" sz="1400" b="1" kern="1400" dirty="0">
              <a:solidFill>
                <a:srgbClr val="000000"/>
              </a:solidFill>
              <a:latin typeface="Comic Sans MS" panose="030F0702030302020204" pitchFamily="66" charset="0"/>
            </a:endParaRPr>
          </a:p>
          <a:p>
            <a:pPr marL="0" marR="0" indent="0" algn="l">
              <a:spcBef>
                <a:spcPts val="0"/>
              </a:spcBef>
              <a:spcAft>
                <a:spcPts val="360"/>
              </a:spcAft>
            </a:pPr>
            <a:r>
              <a:rPr lang="en-US" sz="1400" b="1" kern="1400" dirty="0">
                <a:ln>
                  <a:noFill/>
                </a:ln>
                <a:solidFill>
                  <a:srgbClr val="000000"/>
                </a:solidFill>
                <a:effectLst/>
                <a:latin typeface="Comic Sans MS" panose="030F0702030302020204" pitchFamily="66" charset="0"/>
              </a:rPr>
              <a:t>8/15 First Day of School</a:t>
            </a:r>
          </a:p>
          <a:p>
            <a:pPr marL="0" marR="0" indent="0" algn="l">
              <a:spcBef>
                <a:spcPts val="0"/>
              </a:spcBef>
              <a:spcAft>
                <a:spcPts val="360"/>
              </a:spcAft>
            </a:pPr>
            <a:r>
              <a:rPr lang="en-US" sz="1400" b="1" kern="1400" dirty="0">
                <a:solidFill>
                  <a:srgbClr val="000000"/>
                </a:solidFill>
                <a:latin typeface="Comic Sans MS" panose="030F0702030302020204" pitchFamily="66" charset="0"/>
              </a:rPr>
              <a:t>9/6 </a:t>
            </a:r>
            <a:r>
              <a:rPr lang="en-US" sz="1400" b="1" kern="1400">
                <a:solidFill>
                  <a:srgbClr val="000000"/>
                </a:solidFill>
                <a:latin typeface="Comic Sans MS" panose="030F0702030302020204" pitchFamily="66" charset="0"/>
              </a:rPr>
              <a:t>School Closed</a:t>
            </a:r>
            <a:endParaRPr lang="en-US" sz="1400" kern="1400" dirty="0">
              <a:ln>
                <a:noFill/>
              </a:ln>
              <a:solidFill>
                <a:srgbClr val="000000"/>
              </a:solidFill>
              <a:effectLst/>
              <a:latin typeface="Comic Sans MS" panose="030F0702030302020204" pitchFamily="66" charset="0"/>
            </a:endParaRPr>
          </a:p>
          <a:p>
            <a:pPr marL="0" marR="0" indent="0" algn="l">
              <a:spcBef>
                <a:spcPts val="0"/>
              </a:spcBef>
              <a:spcAft>
                <a:spcPts val="360"/>
              </a:spcAft>
            </a:pPr>
            <a:r>
              <a:rPr lang="en-US" sz="1800" kern="1400" dirty="0">
                <a:ln>
                  <a:noFill/>
                </a:ln>
                <a:solidFill>
                  <a:srgbClr val="000000"/>
                </a:solidFill>
                <a:effectLst/>
                <a:latin typeface="Comic Sans MS" panose="030F0702030302020204" pitchFamily="66" charset="0"/>
              </a:rPr>
              <a:t> </a:t>
            </a:r>
          </a:p>
        </p:txBody>
      </p:sp>
      <p:sp>
        <p:nvSpPr>
          <p:cNvPr id="36" name="TextBox 35"/>
          <p:cNvSpPr txBox="1"/>
          <p:nvPr/>
        </p:nvSpPr>
        <p:spPr>
          <a:xfrm>
            <a:off x="3889132" y="1627898"/>
            <a:ext cx="2650581" cy="2113399"/>
          </a:xfrm>
          <a:prstGeom prst="rect">
            <a:avLst/>
          </a:prstGeom>
          <a:noFill/>
        </p:spPr>
        <p:txBody>
          <a:bodyPr wrap="square" rtlCol="0">
            <a:spAutoFit/>
          </a:bodyPr>
          <a:lstStyle/>
          <a:p>
            <a:pPr marL="0" marR="0" indent="0" algn="l">
              <a:spcBef>
                <a:spcPts val="0"/>
              </a:spcBef>
              <a:spcAft>
                <a:spcPts val="360"/>
              </a:spcAft>
              <a:tabLst>
                <a:tab pos="27432" algn="l"/>
              </a:tabLst>
            </a:pPr>
            <a:r>
              <a:rPr lang="en-US" sz="1800" kern="1400" dirty="0">
                <a:ln>
                  <a:noFill/>
                </a:ln>
                <a:solidFill>
                  <a:srgbClr val="000000"/>
                </a:solidFill>
                <a:effectLst/>
                <a:latin typeface="Comic Sans MS" panose="030F0702030302020204" pitchFamily="66" charset="0"/>
              </a:rPr>
              <a:t>	</a:t>
            </a:r>
            <a:r>
              <a:rPr lang="en-US" sz="1100" kern="1400" dirty="0">
                <a:ln>
                  <a:noFill/>
                </a:ln>
                <a:solidFill>
                  <a:srgbClr val="000000"/>
                </a:solidFill>
                <a:effectLst/>
                <a:latin typeface="Comic Sans MS" panose="030F0702030302020204" pitchFamily="66" charset="0"/>
              </a:rPr>
              <a:t>This week in  Language, our       students will “Get Acquainted” with their classroom, their classmates, and classroom routines.  </a:t>
            </a:r>
            <a:r>
              <a:rPr lang="en-US" sz="1100" b="1" kern="1400" dirty="0">
                <a:ln>
                  <a:noFill/>
                </a:ln>
                <a:solidFill>
                  <a:srgbClr val="000000"/>
                </a:solidFill>
                <a:effectLst/>
                <a:latin typeface="Comic Sans MS" panose="030F0702030302020204" pitchFamily="66" charset="0"/>
              </a:rPr>
              <a:t>The Bell </a:t>
            </a:r>
            <a:r>
              <a:rPr lang="en-US" sz="1100" kern="1400" dirty="0">
                <a:ln>
                  <a:noFill/>
                </a:ln>
                <a:solidFill>
                  <a:srgbClr val="000000"/>
                </a:solidFill>
                <a:effectLst/>
                <a:latin typeface="Comic Sans MS" panose="030F0702030302020204" pitchFamily="66" charset="0"/>
              </a:rPr>
              <a:t>will be      introduced during homeroom time. We will also be introducing the colors red and blue and introducing Taffy Apple. We will also be discussing think links and what they are. </a:t>
            </a:r>
          </a:p>
          <a:p>
            <a:pPr marL="0" marR="0" indent="0" algn="l">
              <a:spcBef>
                <a:spcPts val="0"/>
              </a:spcBef>
              <a:spcAft>
                <a:spcPts val="360"/>
              </a:spcAft>
              <a:tabLst>
                <a:tab pos="27432" algn="l"/>
              </a:tabLst>
            </a:pPr>
            <a:r>
              <a:rPr lang="en-US" sz="1100" kern="1400" dirty="0">
                <a:ln>
                  <a:noFill/>
                </a:ln>
                <a:solidFill>
                  <a:srgbClr val="000000"/>
                </a:solidFill>
                <a:effectLst/>
                <a:latin typeface="Comic Sans MS" panose="030F0702030302020204" pitchFamily="66" charset="0"/>
              </a:rPr>
              <a:t>	 </a:t>
            </a:r>
          </a:p>
        </p:txBody>
      </p:sp>
    </p:spTree>
    <p:extLst>
      <p:ext uri="{BB962C8B-B14F-4D97-AF65-F5344CB8AC3E}">
        <p14:creationId xmlns:p14="http://schemas.microsoft.com/office/powerpoint/2010/main" val="164597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TotalTime>
  <Words>319</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Tabitha Carro</dc:creator>
  <cp:lastModifiedBy>Debbie Clark</cp:lastModifiedBy>
  <cp:revision>7</cp:revision>
  <cp:lastPrinted>2022-07-24T13:17:13Z</cp:lastPrinted>
  <dcterms:created xsi:type="dcterms:W3CDTF">2013-08-24T18:12:34Z</dcterms:created>
  <dcterms:modified xsi:type="dcterms:W3CDTF">2022-07-24T13:49:22Z</dcterms:modified>
</cp:coreProperties>
</file>